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6" r:id="rId2"/>
    <p:sldId id="428" r:id="rId3"/>
    <p:sldId id="429" r:id="rId4"/>
    <p:sldId id="430" r:id="rId5"/>
    <p:sldId id="431" r:id="rId6"/>
    <p:sldId id="449" r:id="rId7"/>
    <p:sldId id="432" r:id="rId8"/>
    <p:sldId id="433" r:id="rId9"/>
    <p:sldId id="434" r:id="rId10"/>
    <p:sldId id="438" r:id="rId11"/>
    <p:sldId id="435" r:id="rId12"/>
    <p:sldId id="446" r:id="rId13"/>
    <p:sldId id="444" r:id="rId14"/>
    <p:sldId id="443" r:id="rId15"/>
    <p:sldId id="448" r:id="rId16"/>
    <p:sldId id="440" r:id="rId17"/>
    <p:sldId id="410" r:id="rId18"/>
    <p:sldId id="402" r:id="rId19"/>
    <p:sldId id="40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87430" autoAdjust="0"/>
  </p:normalViewPr>
  <p:slideViewPr>
    <p:cSldViewPr snapToGrid="0">
      <p:cViewPr>
        <p:scale>
          <a:sx n="150" d="100"/>
          <a:sy n="150" d="100"/>
        </p:scale>
        <p:origin x="32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2021.02.18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2021.02.15~ 02.26 7,8 </a:t>
            </a:r>
            <a:r>
              <a:rPr lang="ko-KR" altLang="en-US" sz="2400" b="1" dirty="0"/>
              <a:t>주차 진행업무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347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E327D-E8CF-41B6-BF79-55D5D4336959}"/>
              </a:ext>
            </a:extLst>
          </p:cNvPr>
          <p:cNvSpPr txBox="1"/>
          <p:nvPr/>
        </p:nvSpPr>
        <p:spPr>
          <a:xfrm>
            <a:off x="8682802" y="6582767"/>
            <a:ext cx="3273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로그변환 </a:t>
            </a:r>
            <a:r>
              <a:rPr lang="en-US" altLang="ko-KR" sz="1000" dirty="0"/>
              <a:t>+ 2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9A21F8-0D2F-46B4-A7D2-5163CD81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15" y="908859"/>
            <a:ext cx="5942205" cy="55894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FC1E40-E548-4225-BA82-E84C13369BA4}"/>
              </a:ext>
            </a:extLst>
          </p:cNvPr>
          <p:cNvSpPr/>
          <p:nvPr/>
        </p:nvSpPr>
        <p:spPr>
          <a:xfrm>
            <a:off x="6181351" y="3269673"/>
            <a:ext cx="1220262" cy="98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ED9D8-DADF-4C98-99C4-C85A0883B28D}"/>
              </a:ext>
            </a:extLst>
          </p:cNvPr>
          <p:cNvSpPr txBox="1"/>
          <p:nvPr/>
        </p:nvSpPr>
        <p:spPr>
          <a:xfrm>
            <a:off x="101180" y="6258830"/>
            <a:ext cx="660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그래프가 </a:t>
            </a:r>
            <a:r>
              <a:rPr lang="en-US" altLang="ko-KR" sz="1000" dirty="0"/>
              <a:t>1</a:t>
            </a:r>
            <a:r>
              <a:rPr lang="ko-KR" altLang="en-US" sz="1000" dirty="0"/>
              <a:t>년마다 반복되는 </a:t>
            </a:r>
            <a:r>
              <a:rPr lang="en-US" altLang="ko-KR" sz="1000" dirty="0"/>
              <a:t>seasonal </a:t>
            </a:r>
            <a:r>
              <a:rPr lang="ko-KR" altLang="en-US" sz="1000" dirty="0"/>
              <a:t>적인 현상 </a:t>
            </a: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ko-KR" altLang="en-US" sz="1000" dirty="0"/>
              <a:t> </a:t>
            </a:r>
            <a:r>
              <a:rPr lang="en-US" altLang="ko-KR" sz="1000" dirty="0"/>
              <a:t>time diff</a:t>
            </a:r>
            <a:r>
              <a:rPr lang="ko-KR" altLang="en-US" sz="1000" dirty="0"/>
              <a:t>를 </a:t>
            </a:r>
            <a:r>
              <a:rPr lang="en-US" altLang="ko-KR" sz="1000" dirty="0"/>
              <a:t>12</a:t>
            </a:r>
            <a:r>
              <a:rPr lang="ko-KR" altLang="en-US" sz="1000" dirty="0"/>
              <a:t>로 설정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ym typeface="Wingdings" panose="05000000000000000000" pitchFamily="2" charset="2"/>
              </a:rPr>
              <a:t>최종 </a:t>
            </a:r>
            <a:r>
              <a:rPr lang="en-US" altLang="ko-KR" sz="1000" dirty="0">
                <a:sym typeface="Wingdings" panose="05000000000000000000" pitchFamily="2" charset="2"/>
              </a:rPr>
              <a:t> Log + </a:t>
            </a:r>
            <a:r>
              <a:rPr lang="ko-KR" altLang="en-US" sz="1000" dirty="0">
                <a:sym typeface="Wingdings" panose="05000000000000000000" pitchFamily="2" charset="2"/>
              </a:rPr>
              <a:t>기본 </a:t>
            </a:r>
            <a:r>
              <a:rPr lang="en-US" altLang="ko-KR" sz="1000" dirty="0">
                <a:sym typeface="Wingdings" panose="05000000000000000000" pitchFamily="2" charset="2"/>
              </a:rPr>
              <a:t>1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+ </a:t>
            </a:r>
            <a:r>
              <a:rPr lang="ko-KR" altLang="en-US" sz="1000" dirty="0">
                <a:sym typeface="Wingdings" panose="05000000000000000000" pitchFamily="2" charset="2"/>
              </a:rPr>
              <a:t>계절성 </a:t>
            </a:r>
            <a:r>
              <a:rPr lang="en-US" altLang="ko-KR" sz="1000" dirty="0">
                <a:sym typeface="Wingdings" panose="05000000000000000000" pitchFamily="2" charset="2"/>
              </a:rPr>
              <a:t>2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정상성 유의 확인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215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(3/3)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59758" y="1598530"/>
            <a:ext cx="6305050" cy="471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STL (Seasonal Trend decomposition using Loess) : </a:t>
            </a:r>
            <a:r>
              <a:rPr lang="ko-KR" altLang="en-US" sz="1600" b="1" dirty="0">
                <a:solidFill>
                  <a:srgbClr val="0000CC"/>
                </a:solidFill>
              </a:rPr>
              <a:t>시계열 데이터에 영향을 주는 일반적인 요인 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추세와 계절성 등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 err="1">
                <a:solidFill>
                  <a:srgbClr val="0000CC"/>
                </a:solidFill>
              </a:rPr>
              <a:t>관측값에서</a:t>
            </a:r>
            <a:r>
              <a:rPr lang="ko-KR" altLang="en-US" sz="1600" b="1" dirty="0">
                <a:solidFill>
                  <a:srgbClr val="0000CC"/>
                </a:solidFill>
              </a:rPr>
              <a:t> 분리</a:t>
            </a:r>
            <a:r>
              <a:rPr lang="ko-KR" altLang="en-US" sz="1600" dirty="0"/>
              <a:t>하기 위한 기법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 – 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Additive(</a:t>
            </a:r>
            <a:r>
              <a:rPr lang="ko-KR" altLang="en-US" sz="1400" dirty="0"/>
              <a:t>가법모형</a:t>
            </a:r>
            <a:r>
              <a:rPr lang="en-US" altLang="ko-KR" sz="1400" dirty="0"/>
              <a:t>), Multiplicative(</a:t>
            </a:r>
            <a:r>
              <a:rPr lang="ko-KR" altLang="en-US" sz="1400" dirty="0"/>
              <a:t>승법모형</a:t>
            </a:r>
            <a:r>
              <a:rPr lang="en-US" altLang="ko-KR" sz="1400" dirty="0"/>
              <a:t>)</a:t>
            </a:r>
            <a:r>
              <a:rPr lang="ko-KR" altLang="en-US" sz="1400" dirty="0"/>
              <a:t> 중 선택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Observed, trend, seasonal, </a:t>
            </a:r>
            <a:r>
              <a:rPr lang="en-US" altLang="ko-KR" sz="1400" dirty="0" err="1"/>
              <a:t>resid</a:t>
            </a:r>
            <a:r>
              <a:rPr lang="en-US" altLang="ko-KR" sz="1400" dirty="0"/>
              <a:t> 4</a:t>
            </a:r>
            <a:r>
              <a:rPr lang="ko-KR" altLang="en-US" sz="1400" dirty="0"/>
              <a:t>가지로 분해됨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합으로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/>
              <a:t>Seasonality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일정할 때 적합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Multiplicative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곱으로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 err="1"/>
              <a:t>Seasnality</a:t>
            </a:r>
            <a:r>
              <a:rPr lang="en-US" altLang="ko-KR" sz="1200" dirty="0"/>
              <a:t>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일정하지 않을 때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309809" y="997981"/>
            <a:ext cx="182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STL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8894" y="3961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25" y="4432985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26" y="5766855"/>
            <a:ext cx="3481305" cy="2512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4D2A39-3BA3-469A-83C0-F96A59FE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808" y="997981"/>
            <a:ext cx="5721848" cy="57274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F9B9B4-305A-48E3-871A-7AC371623F5F}"/>
              </a:ext>
            </a:extLst>
          </p:cNvPr>
          <p:cNvSpPr/>
          <p:nvPr/>
        </p:nvSpPr>
        <p:spPr>
          <a:xfrm>
            <a:off x="6464808" y="2983115"/>
            <a:ext cx="1266028" cy="43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938A7-3966-414E-9CD1-584909A81931}"/>
              </a:ext>
            </a:extLst>
          </p:cNvPr>
          <p:cNvSpPr txBox="1"/>
          <p:nvPr/>
        </p:nvSpPr>
        <p:spPr>
          <a:xfrm>
            <a:off x="81197" y="6573032"/>
            <a:ext cx="4831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정상성이 완료된 결과를 토대로 </a:t>
            </a:r>
            <a:r>
              <a:rPr lang="en-US" altLang="ko-KR" sz="1000" dirty="0"/>
              <a:t>STL </a:t>
            </a:r>
            <a:r>
              <a:rPr lang="ko-KR" altLang="en-US" sz="1000" dirty="0"/>
              <a:t>진행 </a:t>
            </a:r>
            <a:r>
              <a:rPr lang="en-US" altLang="ko-KR" sz="1000" dirty="0">
                <a:sym typeface="Wingdings" panose="05000000000000000000" pitchFamily="2" charset="2"/>
              </a:rPr>
              <a:t> Trend</a:t>
            </a:r>
            <a:r>
              <a:rPr lang="ko-KR" altLang="en-US" sz="1000" dirty="0">
                <a:sym typeface="Wingdings" panose="05000000000000000000" pitchFamily="2" charset="2"/>
              </a:rPr>
              <a:t>가 사라짐 확인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740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이상치 탐지 </a:t>
            </a:r>
            <a:r>
              <a:rPr lang="en-US" altLang="ko-KR" sz="3200" b="1" dirty="0"/>
              <a:t>(0)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이상치 탐지 개념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FA941-23B0-451A-BABC-CDB6C4CCEC79}"/>
              </a:ext>
            </a:extLst>
          </p:cNvPr>
          <p:cNvSpPr txBox="1"/>
          <p:nvPr/>
        </p:nvSpPr>
        <p:spPr>
          <a:xfrm>
            <a:off x="224443" y="1071487"/>
            <a:ext cx="6849688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이상치 구분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비합리적인 이상치 </a:t>
            </a:r>
            <a:r>
              <a:rPr lang="en-US" altLang="ko-KR" sz="1600" dirty="0"/>
              <a:t>: </a:t>
            </a:r>
            <a:r>
              <a:rPr lang="ko-KR" altLang="en-US" sz="1600" dirty="0"/>
              <a:t>입력 오류 등 자료의 오염으로 인해 발생한 이상치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합리적인 이상치 </a:t>
            </a:r>
            <a:r>
              <a:rPr lang="en-US" altLang="ko-KR" sz="1600" dirty="0"/>
              <a:t>: </a:t>
            </a:r>
            <a:r>
              <a:rPr lang="ko-KR" altLang="en-US" sz="1600" dirty="0"/>
              <a:t>정확하게 측정되었으나 다른 자료들과 전혀 다른 경향이나 특성을 보이는 이상치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5944B-AC36-47FD-A523-BB82BC84F7B3}"/>
              </a:ext>
            </a:extLst>
          </p:cNvPr>
          <p:cNvSpPr txBox="1"/>
          <p:nvPr/>
        </p:nvSpPr>
        <p:spPr>
          <a:xfrm>
            <a:off x="254819" y="3064525"/>
            <a:ext cx="6788936" cy="154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자료의 구조에 따른 이상치 탐색 방법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단변량</a:t>
            </a:r>
            <a:endParaRPr lang="en-US" altLang="ko-KR" sz="1600" dirty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표준화 점수 </a:t>
            </a:r>
            <a:r>
              <a:rPr lang="en-US" altLang="ko-KR" sz="1600" dirty="0"/>
              <a:t>(Z-Score) : </a:t>
            </a:r>
            <a:r>
              <a:rPr lang="ko-KR" altLang="en-US" sz="1600" dirty="0"/>
              <a:t>평균이 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합리적인 이상치 </a:t>
            </a:r>
            <a:r>
              <a:rPr lang="en-US" altLang="ko-KR" sz="1600" dirty="0"/>
              <a:t>: </a:t>
            </a:r>
            <a:r>
              <a:rPr lang="ko-KR" altLang="en-US" sz="1600" dirty="0"/>
              <a:t>정확하게 측정되었으나 다른 자료들과 전혀 다른 경향이나 특성을 보이는 이상치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78472-FA11-4B1F-AC64-5C0A9396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24" y="1154612"/>
            <a:ext cx="4012709" cy="3630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7F7AF-986A-4345-A4AD-EB71639BC2BF}"/>
              </a:ext>
            </a:extLst>
          </p:cNvPr>
          <p:cNvSpPr/>
          <p:nvPr/>
        </p:nvSpPr>
        <p:spPr>
          <a:xfrm>
            <a:off x="8369978" y="4784735"/>
            <a:ext cx="2999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자료의 구조에 따른 이상치 탐색 방법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97B973-1221-4C6E-B152-3AFDBC765D06}"/>
              </a:ext>
            </a:extLst>
          </p:cNvPr>
          <p:cNvSpPr/>
          <p:nvPr/>
        </p:nvSpPr>
        <p:spPr>
          <a:xfrm>
            <a:off x="9152467" y="1515534"/>
            <a:ext cx="11176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A28D4A-A565-48BA-B160-DDBB4B4C5E5C}"/>
              </a:ext>
            </a:extLst>
          </p:cNvPr>
          <p:cNvSpPr/>
          <p:nvPr/>
        </p:nvSpPr>
        <p:spPr>
          <a:xfrm>
            <a:off x="9170078" y="2206101"/>
            <a:ext cx="11176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9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이상치 탐지 </a:t>
            </a:r>
            <a:r>
              <a:rPr lang="en-US" altLang="ko-KR" sz="3200" b="1" dirty="0"/>
              <a:t>(1)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시계열 이상치 탐지방법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22F5A-DDE1-4C02-B1B9-3890CB0264AD}"/>
              </a:ext>
            </a:extLst>
          </p:cNvPr>
          <p:cNvSpPr txBox="1"/>
          <p:nvPr/>
        </p:nvSpPr>
        <p:spPr>
          <a:xfrm>
            <a:off x="224443" y="1071487"/>
            <a:ext cx="6849688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이상치 구분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비합리적인 이상치 </a:t>
            </a:r>
            <a:r>
              <a:rPr lang="en-US" altLang="ko-KR" sz="1600" dirty="0"/>
              <a:t>: </a:t>
            </a:r>
            <a:r>
              <a:rPr lang="ko-KR" altLang="en-US" sz="1600" dirty="0"/>
              <a:t>입력 오류 등 자료의 오염으로 인해 발생한 이상치</a:t>
            </a: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합리적인 이상치 </a:t>
            </a:r>
            <a:r>
              <a:rPr lang="en-US" altLang="ko-KR" sz="1600" dirty="0"/>
              <a:t>: </a:t>
            </a:r>
            <a:r>
              <a:rPr lang="ko-KR" altLang="en-US" sz="1600" dirty="0"/>
              <a:t>정확하게 측정되었으나 다른 자료들과 전혀 다른 경향이나 특성을 보이는 이상치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788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이상치 탐지 </a:t>
            </a:r>
            <a:r>
              <a:rPr lang="en-US" altLang="ko-KR" sz="3200" b="1" dirty="0"/>
              <a:t>(2) – </a:t>
            </a:r>
            <a:r>
              <a:rPr lang="ko-KR" altLang="en-US" sz="3200" b="1" dirty="0"/>
              <a:t>일반 </a:t>
            </a:r>
            <a:r>
              <a:rPr lang="en-US" altLang="ko-KR" sz="3200" b="1" dirty="0"/>
              <a:t>Anomaly Detection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FA941-23B0-451A-BABC-CDB6C4CCEC79}"/>
              </a:ext>
            </a:extLst>
          </p:cNvPr>
          <p:cNvSpPr txBox="1"/>
          <p:nvPr/>
        </p:nvSpPr>
        <p:spPr>
          <a:xfrm>
            <a:off x="108065" y="1611814"/>
            <a:ext cx="717388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다차원 데이터셋에서 효율적으로 작동하는 </a:t>
            </a:r>
            <a:r>
              <a:rPr lang="ko-KR" altLang="en-US" dirty="0" err="1"/>
              <a:t>아웃라이어</a:t>
            </a:r>
            <a:r>
              <a:rPr lang="ko-KR" altLang="en-US" dirty="0"/>
              <a:t> 제거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의사결정 트리기반 이상탐지 기법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랜덤하게 칼럼을 선택하고</a:t>
            </a:r>
            <a:r>
              <a:rPr lang="en-US" altLang="ko-KR" dirty="0"/>
              <a:t>, </a:t>
            </a:r>
            <a:r>
              <a:rPr lang="ko-KR" altLang="en-US" dirty="0"/>
              <a:t>선택된 칼럼의 최대값과 최소값을 분리하는 값을 랜덤으로 선택하는 방법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랜덤하게 차원을 선택해서 임의의 기준으로 공간을 분할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FAAC0C-037A-42E3-9032-EA404F192313}"/>
              </a:ext>
            </a:extLst>
          </p:cNvPr>
          <p:cNvSpPr/>
          <p:nvPr/>
        </p:nvSpPr>
        <p:spPr>
          <a:xfrm>
            <a:off x="1569976" y="1132631"/>
            <a:ext cx="51068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Isolation Forecast Algorithm</a:t>
            </a:r>
            <a:endParaRPr lang="ko-KR" altLang="en-US" sz="3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B9A10-B452-4DFE-89B3-AC1AB019A2A6}"/>
              </a:ext>
            </a:extLst>
          </p:cNvPr>
          <p:cNvSpPr/>
          <p:nvPr/>
        </p:nvSpPr>
        <p:spPr>
          <a:xfrm>
            <a:off x="3713018" y="6480699"/>
            <a:ext cx="8478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참고문헌 </a:t>
            </a:r>
            <a:r>
              <a:rPr lang="en-US" altLang="ko-KR" sz="800" dirty="0"/>
              <a:t>: </a:t>
            </a:r>
            <a:r>
              <a:rPr lang="ko-KR" altLang="en-US" sz="800" dirty="0"/>
              <a:t>http://repository.hira.or.kr/bitstream/2019.oak/1659/2/%EC%9D%B4%EC%83%81%EC%B9%98%20%ED%83%90%EC%83%89%EC%9D%84%20%EC%9C%84%ED%95%9C%20%ED%86%B5%EA%B3%84%EC%A0%81%20%EB%B0%A9%EB%B2%95%EA%B3%BC%20%ED%99%9C%EC%9A%A9%20%EB%B0%A9%EC%95%88.pdf</a:t>
            </a:r>
          </a:p>
        </p:txBody>
      </p:sp>
    </p:spTree>
    <p:extLst>
      <p:ext uri="{BB962C8B-B14F-4D97-AF65-F5344CB8AC3E}">
        <p14:creationId xmlns:p14="http://schemas.microsoft.com/office/powerpoint/2010/main" val="56846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이상치 탐지 </a:t>
            </a:r>
            <a:r>
              <a:rPr lang="en-US" altLang="ko-KR" sz="3200" b="1" dirty="0"/>
              <a:t>(3) – </a:t>
            </a:r>
            <a:r>
              <a:rPr lang="ko-KR" altLang="en-US" sz="3200" b="1" dirty="0"/>
              <a:t>기타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4B9A10-B452-4DFE-89B3-AC1AB019A2A6}"/>
              </a:ext>
            </a:extLst>
          </p:cNvPr>
          <p:cNvSpPr/>
          <p:nvPr/>
        </p:nvSpPr>
        <p:spPr>
          <a:xfrm>
            <a:off x="695498" y="2721114"/>
            <a:ext cx="84789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참고문헌 </a:t>
            </a:r>
            <a:r>
              <a:rPr lang="en-US" altLang="ko-KR" sz="1100" dirty="0"/>
              <a:t>: </a:t>
            </a:r>
            <a:r>
              <a:rPr lang="ko-KR" altLang="en-US" sz="1100" dirty="0"/>
              <a:t>http://repository.hira.or.kr/bitstream/2019.oak/1659/2/%EC%9D%B4%EC%83%81%EC%B9%98%20%ED%83%90%EC%83%89%EC%9D%84%20%EC%9C%84%ED%95%9C%20%ED%86%B5%EA%B3%84%EC%A0%81%20%EB%B0%A9%EB%B2%95%EA%B3%BC%20%ED%99%9C%EC%9A%A9%20%EB%B0%A9%EC%95%88.pdf</a:t>
            </a:r>
          </a:p>
        </p:txBody>
      </p:sp>
    </p:spTree>
    <p:extLst>
      <p:ext uri="{BB962C8B-B14F-4D97-AF65-F5344CB8AC3E}">
        <p14:creationId xmlns:p14="http://schemas.microsoft.com/office/powerpoint/2010/main" val="397448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198837" y="1144702"/>
            <a:ext cx="11794326" cy="663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en-US" altLang="ko-KR" sz="1600" b="1" dirty="0" err="1">
                <a:solidFill>
                  <a:srgbClr val="0000CC"/>
                </a:solidFill>
              </a:rPr>
              <a:t>TimeSeries</a:t>
            </a:r>
            <a:r>
              <a:rPr lang="en-US" altLang="ko-KR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0000CC"/>
                </a:solidFill>
              </a:rPr>
              <a:t>전 과정</a:t>
            </a:r>
            <a:r>
              <a:rPr lang="en-US" altLang="ko-KR" sz="1600" b="1" dirty="0">
                <a:solidFill>
                  <a:srgbClr val="0000CC"/>
                </a:solidFill>
              </a:rPr>
              <a:t>(View ~ Forecast)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en-US" altLang="ko-KR" sz="1600" b="1" dirty="0">
                <a:solidFill>
                  <a:srgbClr val="0000CC"/>
                </a:solidFill>
              </a:rPr>
              <a:t>Flow </a:t>
            </a:r>
            <a:r>
              <a:rPr lang="ko-KR" altLang="en-US" sz="1600" b="1" dirty="0">
                <a:solidFill>
                  <a:srgbClr val="0000CC"/>
                </a:solidFill>
              </a:rPr>
              <a:t>점검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여러 데이터로 시나리오 구성 및 기능 수행 테스트</a:t>
            </a:r>
            <a:r>
              <a:rPr lang="ko-KR" altLang="en-US" sz="1400" strike="sngStrike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기타 기능 점검 및 버그 테스트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세부 오류 수정 및 마무리 </a:t>
            </a:r>
            <a:r>
              <a:rPr lang="en-US" altLang="ko-KR" sz="1400" dirty="0">
                <a:latin typeface="+mn-ea"/>
              </a:rPr>
              <a:t>GitLab merge (Pull Request)</a:t>
            </a:r>
          </a:p>
          <a:p>
            <a:pPr lvl="1">
              <a:lnSpc>
                <a:spcPct val="250000"/>
              </a:lnSpc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</a:t>
            </a:r>
            <a:r>
              <a:rPr lang="ko-KR" altLang="en-US" sz="1600" b="1" dirty="0">
                <a:solidFill>
                  <a:srgbClr val="0000CC"/>
                </a:solidFill>
              </a:rPr>
              <a:t>이상치 탐지 </a:t>
            </a:r>
            <a:r>
              <a:rPr lang="en-US" altLang="ko-KR" sz="1600" b="1" dirty="0">
                <a:solidFill>
                  <a:srgbClr val="0000CC"/>
                </a:solidFill>
              </a:rPr>
              <a:t>(Anomaly Detection)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Unsupervised learning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기타 기능 점검 및 버그 테스트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세부 오류 수정 및 마무리 </a:t>
            </a:r>
            <a:r>
              <a:rPr lang="en-US" altLang="ko-KR" sz="1400" dirty="0">
                <a:latin typeface="+mn-ea"/>
              </a:rPr>
              <a:t>GitLab merge (Pull Request)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남은 기간 진행사항</a:t>
            </a:r>
            <a:r>
              <a:rPr lang="en-US" altLang="ko-KR" sz="3200" b="1" dirty="0">
                <a:latin typeface="+mn-ea"/>
              </a:rPr>
              <a:t> (~02.26)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6086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11794326" cy="586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검사 기능 구현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정상성 테스트</a:t>
            </a:r>
            <a:r>
              <a:rPr lang="en-US" altLang="ko-KR" sz="1400" strike="sngStrike" dirty="0">
                <a:latin typeface="+mn-ea"/>
              </a:rPr>
              <a:t> (ADF, KPSS) </a:t>
            </a:r>
            <a:r>
              <a:rPr lang="ko-KR" altLang="en-US" sz="1400" strike="sngStrike" dirty="0">
                <a:latin typeface="+mn-ea"/>
              </a:rPr>
              <a:t>지표 구현 및 결과 출력 창 </a:t>
            </a: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후 데이터 보존 구현</a:t>
            </a:r>
            <a:endParaRPr lang="en-US" altLang="ko-KR" sz="12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 테스트로 변환된 </a:t>
            </a:r>
            <a:r>
              <a:rPr lang="en-US" altLang="ko-KR" sz="1400" strike="sngStrike" dirty="0"/>
              <a:t>Data</a:t>
            </a:r>
            <a:r>
              <a:rPr lang="ko-KR" altLang="en-US" sz="1400" strike="sngStrike" dirty="0"/>
              <a:t>를 </a:t>
            </a:r>
            <a:r>
              <a:rPr lang="en-US" altLang="ko-KR" sz="1400" strike="sngStrike" dirty="0"/>
              <a:t>STL </a:t>
            </a:r>
            <a:r>
              <a:rPr lang="ko-KR" altLang="en-US" sz="1400" strike="sngStrike" dirty="0"/>
              <a:t>적용으로 수정</a:t>
            </a:r>
            <a:r>
              <a:rPr lang="en-US" altLang="ko-KR" sz="1400" strike="sngStrike" dirty="0"/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3. </a:t>
            </a:r>
            <a:r>
              <a:rPr lang="ko-KR" altLang="en-US" sz="1600" b="1" dirty="0">
                <a:solidFill>
                  <a:srgbClr val="0000CC"/>
                </a:solidFill>
              </a:rPr>
              <a:t>실제 데이터 바탕의 메인 시나리오 구성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View ~ Forecast </a:t>
            </a:r>
            <a:r>
              <a:rPr lang="ko-KR" altLang="en-US" sz="1400" strike="sngStrike" dirty="0"/>
              <a:t>까지 전체 </a:t>
            </a:r>
            <a:r>
              <a:rPr lang="en-US" altLang="ko-KR" sz="1400" strike="sngStrike" dirty="0"/>
              <a:t>Flow </a:t>
            </a:r>
            <a:r>
              <a:rPr lang="ko-KR" altLang="en-US" sz="1400" strike="sngStrike" dirty="0"/>
              <a:t>점검</a:t>
            </a:r>
            <a:endParaRPr lang="en-US" altLang="ko-KR" sz="1400" strike="sngStrike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메인 시나리오 데이터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latin typeface="+mn-ea"/>
              </a:rPr>
              <a:t>airpassengers</a:t>
            </a:r>
            <a:r>
              <a:rPr lang="en-US" altLang="ko-KR" sz="1400" dirty="0">
                <a:latin typeface="+mn-ea"/>
              </a:rPr>
              <a:t>, superstore,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용해탱크 </a:t>
            </a:r>
            <a:r>
              <a:rPr lang="en-US" altLang="ko-KR" sz="1400" strike="sngStrike" dirty="0">
                <a:latin typeface="+mn-ea"/>
              </a:rPr>
              <a:t>AI </a:t>
            </a:r>
            <a:r>
              <a:rPr lang="ko-KR" altLang="en-US" sz="1400" strike="sngStrike" dirty="0">
                <a:latin typeface="+mn-ea"/>
              </a:rPr>
              <a:t>데이터셋</a:t>
            </a:r>
            <a:r>
              <a:rPr lang="en-US" altLang="ko-KR" sz="1400" strike="sngStrike" dirty="0">
                <a:latin typeface="+mn-ea"/>
              </a:rPr>
              <a:t>(KAMP), </a:t>
            </a:r>
            <a:r>
              <a:rPr lang="en-US" altLang="ko-KR" sz="1400" strike="sngStrike" dirty="0" err="1">
                <a:latin typeface="+mn-ea"/>
              </a:rPr>
              <a:t>SeA</a:t>
            </a:r>
            <a:r>
              <a:rPr lang="en-US" altLang="ko-KR" sz="1400" strike="sngStrike" dirty="0">
                <a:latin typeface="+mn-ea"/>
              </a:rPr>
              <a:t> dataset, </a:t>
            </a:r>
            <a:r>
              <a:rPr lang="en-US" altLang="ko-KR" sz="1400" strike="sngStrike" dirty="0" err="1">
                <a:latin typeface="+mn-ea"/>
              </a:rPr>
              <a:t>B_company</a:t>
            </a:r>
            <a:r>
              <a:rPr lang="en-US" altLang="ko-KR" sz="1400" strike="sngStrike" dirty="0">
                <a:latin typeface="+mn-ea"/>
              </a:rPr>
              <a:t> </a:t>
            </a:r>
            <a:r>
              <a:rPr lang="en-US" altLang="ko-KR" sz="1400" strike="sngStrike" dirty="0" err="1">
                <a:latin typeface="+mn-ea"/>
              </a:rPr>
              <a:t>datset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4.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- </a:t>
            </a:r>
            <a:r>
              <a:rPr lang="ko-KR" altLang="en-US" sz="1600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각 버튼 별 동작 기능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조건 등 세부 점검</a:t>
            </a:r>
            <a:endParaRPr lang="en-US" altLang="ko-KR" sz="1400" strike="sngStrike" dirty="0"/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5.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– PPT </a:t>
            </a:r>
            <a:r>
              <a:rPr lang="ko-KR" altLang="en-US" sz="1600" b="1" dirty="0">
                <a:solidFill>
                  <a:srgbClr val="0000CC"/>
                </a:solidFill>
              </a:rPr>
              <a:t>내용 및 </a:t>
            </a:r>
            <a:r>
              <a:rPr lang="en-US" altLang="ko-KR" sz="1600" b="1" dirty="0">
                <a:solidFill>
                  <a:srgbClr val="0000CC"/>
                </a:solidFill>
              </a:rPr>
              <a:t>Document </a:t>
            </a:r>
            <a:r>
              <a:rPr lang="ko-KR" altLang="en-US" sz="1600" b="1" dirty="0">
                <a:solidFill>
                  <a:srgbClr val="0000CC"/>
                </a:solidFill>
              </a:rPr>
              <a:t>보완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</a:t>
            </a:r>
            <a:r>
              <a:rPr lang="en-US" altLang="ko-KR" sz="1400" strike="sngStrike" dirty="0"/>
              <a:t>(</a:t>
            </a:r>
            <a:r>
              <a:rPr lang="ko-KR" altLang="en-US" sz="1400" strike="sngStrike" dirty="0"/>
              <a:t>원래 데이터 추가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시각화</a:t>
            </a:r>
            <a:r>
              <a:rPr lang="en-US" altLang="ko-KR" sz="1400" strike="sngStrike" dirty="0"/>
              <a:t>) / Seasonal Decompose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minimum </a:t>
            </a:r>
            <a:r>
              <a:rPr lang="ko-KR" altLang="en-US" sz="1400" strike="sngStrike" dirty="0"/>
              <a:t>필요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왼쪽 </a:t>
            </a:r>
            <a:r>
              <a:rPr lang="ko-KR" altLang="en-US" sz="1400" strike="sngStrike" dirty="0" err="1"/>
              <a:t>메뉴바</a:t>
            </a:r>
            <a:r>
              <a:rPr lang="ko-KR" altLang="en-US" sz="1400" strike="sngStrike" dirty="0"/>
              <a:t> </a:t>
            </a:r>
            <a:r>
              <a:rPr lang="ko-KR" altLang="en-US" sz="1400" strike="sngStrike" dirty="0" err="1"/>
              <a:t>확대시</a:t>
            </a:r>
            <a:r>
              <a:rPr lang="ko-KR" altLang="en-US" sz="1400" strike="sngStrike" dirty="0"/>
              <a:t> 창 붙게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, 2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(diff(1)) / </a:t>
            </a:r>
            <a:r>
              <a:rPr lang="en-US" altLang="ko-KR" sz="1400" strike="sngStrike" dirty="0" err="1"/>
              <a:t>Combox</a:t>
            </a:r>
            <a:r>
              <a:rPr lang="en-US" altLang="ko-KR" sz="1400" strike="sngStrike" dirty="0"/>
              <a:t> default-mean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Flow Chart – Input data </a:t>
            </a:r>
            <a:r>
              <a:rPr lang="ko-KR" altLang="en-US" sz="1400" strike="sngStrike" dirty="0"/>
              <a:t>수정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multiplicative 0</a:t>
            </a:r>
            <a:r>
              <a:rPr lang="ko-KR" altLang="en-US" sz="1400" strike="sngStrike" dirty="0"/>
              <a:t>들어있으면 </a:t>
            </a:r>
            <a:r>
              <a:rPr lang="ko-KR" altLang="en-US" sz="1400" strike="sngStrike" dirty="0" err="1"/>
              <a:t>날라가는거</a:t>
            </a:r>
            <a:r>
              <a:rPr lang="ko-KR" altLang="en-US" sz="1400" strike="sngStrike" dirty="0"/>
              <a:t> </a:t>
            </a:r>
            <a:r>
              <a:rPr lang="en-US" altLang="ko-KR" sz="1400" strike="sngStrike" dirty="0"/>
              <a:t>/ </a:t>
            </a:r>
            <a:r>
              <a:rPr lang="en-US" altLang="ko-KR" sz="1400" strike="sngStrike" dirty="0" err="1"/>
              <a:t>Menubar</a:t>
            </a:r>
            <a:r>
              <a:rPr lang="en-US" altLang="ko-KR" sz="1400" strike="sngStrike" dirty="0"/>
              <a:t> –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바꾸는 것 </a:t>
            </a:r>
            <a:r>
              <a:rPr lang="en-US" altLang="ko-KR" sz="1400" strike="sngStrike" dirty="0"/>
              <a:t>(View</a:t>
            </a:r>
            <a:r>
              <a:rPr lang="ko-KR" altLang="en-US" sz="1400" strike="sngStrike" dirty="0"/>
              <a:t>에서 다중선택이 필요해서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바꾸기 어렵고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각각 콤보와 체크박스로 </a:t>
            </a:r>
            <a:r>
              <a:rPr lang="ko-KR" altLang="en-US" sz="1400" strike="sngStrike" dirty="0" err="1"/>
              <a:t>하자니</a:t>
            </a:r>
            <a:r>
              <a:rPr lang="ko-KR" altLang="en-US" sz="1400" strike="sngStrike" dirty="0"/>
              <a:t> 일관성이 </a:t>
            </a:r>
            <a:r>
              <a:rPr lang="ko-KR" altLang="en-US" sz="1400" strike="sngStrike" dirty="0" err="1"/>
              <a:t>헤쳐짐</a:t>
            </a:r>
            <a:endParaRPr lang="en-US" altLang="ko-KR" sz="1400" strike="sngStrike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(~02.19)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9" y="955675"/>
            <a:ext cx="10584370" cy="58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1" strike="sngStrike" dirty="0"/>
              <a:t>1. Input Data Check </a:t>
            </a:r>
            <a:r>
              <a:rPr lang="ko-KR" altLang="en-US" sz="1800" b="1" strike="sngStrike" dirty="0"/>
              <a:t>알고리즘 설계 간 다양한 기존 </a:t>
            </a:r>
            <a:r>
              <a:rPr lang="en-US" altLang="ko-KR" sz="1800" b="1" strike="sngStrike" dirty="0"/>
              <a:t>API </a:t>
            </a:r>
            <a:r>
              <a:rPr lang="ko-KR" altLang="en-US" sz="1800" b="1" strike="sngStrike" dirty="0"/>
              <a:t>비교 및 적절한 알고리즘 선택</a:t>
            </a:r>
            <a:endParaRPr lang="en-US" altLang="ko-KR" sz="1800" b="1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- </a:t>
            </a:r>
            <a:r>
              <a:rPr lang="ko-KR" altLang="en-US" sz="1400" strike="sngStrike" dirty="0"/>
              <a:t>사용가능 알고리즘 </a:t>
            </a:r>
            <a:r>
              <a:rPr lang="en-US" altLang="ko-KR" sz="1400" strike="sngStrike" dirty="0"/>
              <a:t>: </a:t>
            </a:r>
            <a:r>
              <a:rPr lang="en-US" altLang="ko-KR" sz="1400" strike="sngStrike" dirty="0" err="1"/>
              <a:t>pandas.to_datetime</a:t>
            </a:r>
            <a:r>
              <a:rPr lang="en-US" altLang="ko-KR" sz="1400" strike="sngStrike" dirty="0"/>
              <a:t>() / </a:t>
            </a:r>
            <a:r>
              <a:rPr lang="en-US" altLang="ko-KR" sz="1400" strike="sngStrike" dirty="0" err="1"/>
              <a:t>pandas.read_csv</a:t>
            </a:r>
            <a:r>
              <a:rPr lang="en-US" altLang="ko-KR" sz="1400" strike="sngStrike" dirty="0"/>
              <a:t>( </a:t>
            </a:r>
            <a:r>
              <a:rPr lang="ko-KR" altLang="en-US" sz="1400" strike="sngStrike" dirty="0"/>
              <a:t>인자 </a:t>
            </a:r>
            <a:r>
              <a:rPr lang="en-US" altLang="ko-KR" sz="1400" strike="sngStrike" dirty="0" err="1"/>
              <a:t>Parse_dates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이용</a:t>
            </a:r>
            <a:r>
              <a:rPr lang="en-US" altLang="ko-KR" sz="1400" strike="sngStrike" dirty="0"/>
              <a:t>) </a:t>
            </a:r>
            <a:r>
              <a:rPr lang="en-US" altLang="ko-KR" sz="1400" strike="sngStrike" dirty="0" err="1"/>
              <a:t>dateutils.Isoparser</a:t>
            </a:r>
            <a:r>
              <a:rPr lang="en-US" altLang="ko-KR" sz="1400" strike="sngStrike" dirty="0"/>
              <a:t> </a:t>
            </a:r>
          </a:p>
          <a:p>
            <a:pPr marL="0" indent="0">
              <a:buNone/>
            </a:pPr>
            <a:r>
              <a:rPr lang="en-US" altLang="ko-KR" sz="1400" strike="sngStrike" dirty="0"/>
              <a:t>(1) </a:t>
            </a:r>
            <a:r>
              <a:rPr lang="en-US" altLang="ko-KR" sz="1400" strike="sngStrike" dirty="0" err="1"/>
              <a:t>To_datetime</a:t>
            </a:r>
            <a:r>
              <a:rPr lang="ko-KR" altLang="en-US" sz="1400" strike="sngStrike" dirty="0"/>
              <a:t>만 사용시 일반 숫자도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/>
              <a:t>AirPassengers.csv</a:t>
            </a:r>
            <a:r>
              <a:rPr lang="ko-KR" altLang="en-US" sz="1400" strike="sngStrike" dirty="0"/>
              <a:t>에서 </a:t>
            </a:r>
            <a:r>
              <a:rPr lang="en-US" altLang="ko-KR" sz="1400" strike="sngStrike" dirty="0"/>
              <a:t>passengers(127, 118.. Type=Int) =&gt; 1970-01-01-00:00:00:001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(2) </a:t>
            </a:r>
            <a:r>
              <a:rPr lang="en-US" altLang="ko-KR" sz="1400" strike="sngStrike" dirty="0" err="1"/>
              <a:t>pd.read_csv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사용시 인식률이 낮음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 err="1"/>
              <a:t>SeA</a:t>
            </a:r>
            <a:r>
              <a:rPr lang="en-US" altLang="ko-KR" sz="1400" strike="sngStrike" dirty="0"/>
              <a:t>/params_merged_Toshiba_2018.csv</a:t>
            </a:r>
            <a:r>
              <a:rPr lang="ko-KR" altLang="en-US" sz="1400" strike="sngStrike" dirty="0"/>
              <a:t>의 </a:t>
            </a:r>
            <a:r>
              <a:rPr lang="en-US" altLang="ko-KR" sz="1400" strike="sngStrike" dirty="0" err="1"/>
              <a:t>Dtime</a:t>
            </a:r>
            <a:r>
              <a:rPr lang="en-US" altLang="ko-KR" sz="1400" strike="sngStrike" dirty="0"/>
              <a:t>(2018-01-01 10:48:28:440) </a:t>
            </a:r>
            <a:r>
              <a:rPr lang="ko-KR" altLang="en-US" sz="1400" strike="sngStrike" dirty="0"/>
              <a:t>인식 불가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(3) </a:t>
            </a:r>
            <a:r>
              <a:rPr lang="en-US" altLang="ko-KR" sz="1400" strike="sngStrike" dirty="0" err="1"/>
              <a:t>Isoparser</a:t>
            </a:r>
            <a:r>
              <a:rPr lang="ko-KR" altLang="en-US" sz="1400" strike="sngStrike" dirty="0"/>
              <a:t>는 국제 표준 </a:t>
            </a:r>
            <a:r>
              <a:rPr lang="en-US" altLang="ko-KR" sz="1400" strike="sngStrike" dirty="0"/>
              <a:t>ISO8301</a:t>
            </a:r>
            <a:r>
              <a:rPr lang="ko-KR" altLang="en-US" sz="1400" strike="sngStrike" dirty="0"/>
              <a:t>로 다양한 형태의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여부를 인식</a:t>
            </a:r>
            <a:r>
              <a:rPr lang="en-US" altLang="ko-KR" sz="1400" strike="sngStrike" dirty="0"/>
              <a:t>. </a:t>
            </a:r>
          </a:p>
          <a:p>
            <a:pPr>
              <a:buFontTx/>
              <a:buChar char="-"/>
            </a:pPr>
            <a:r>
              <a:rPr lang="ko-KR" altLang="en-US" sz="1400" strike="sngStrike" dirty="0">
                <a:solidFill>
                  <a:srgbClr val="0000CC"/>
                </a:solidFill>
              </a:rPr>
              <a:t>최종 솔루션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: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Isoparser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로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차 판별 후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-&gt;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to_datetime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()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으로 변환</a:t>
            </a:r>
            <a:endParaRPr lang="en-US" altLang="ko-KR" sz="1400" strike="sngStrike" dirty="0">
              <a:solidFill>
                <a:srgbClr val="0000CC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2. Timeseries </a:t>
            </a:r>
            <a:r>
              <a:rPr lang="ko-KR" altLang="en-US" sz="1800" b="1" strike="sngStrike" dirty="0"/>
              <a:t>코드 모듈화 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gui_pm.py -&gt; timeseries.py </a:t>
            </a:r>
            <a:r>
              <a:rPr lang="ko-KR" altLang="en-US" sz="1400" strike="sngStrike" dirty="0"/>
              <a:t>분리</a:t>
            </a:r>
            <a:endParaRPr lang="en-US" altLang="ko-KR" sz="14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3. Decomposition </a:t>
            </a:r>
            <a:r>
              <a:rPr lang="ko-KR" altLang="en-US" sz="1800" b="1" strike="sngStrike" dirty="0"/>
              <a:t>모드 시 단일 컬럼 선택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Decomposition </a:t>
            </a:r>
            <a:r>
              <a:rPr lang="ko-KR" altLang="en-US" sz="1400" strike="sngStrike" dirty="0"/>
              <a:t>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개로 고정</a:t>
            </a:r>
            <a:r>
              <a:rPr lang="en-US" altLang="ko-KR" sz="1400" strike="sngStrike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View</a:t>
            </a:r>
            <a:r>
              <a:rPr lang="ko-KR" altLang="en-US" sz="1400" strike="sngStrike" dirty="0"/>
              <a:t> 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ko-KR" altLang="en-US" sz="1400" strike="sngStrike" dirty="0" err="1"/>
              <a:t>여러개</a:t>
            </a:r>
            <a:endParaRPr lang="en-US" altLang="ko-KR" sz="1400" strike="sngStrike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Decomposition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당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4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나옴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,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여러 컬럼 </a:t>
            </a:r>
            <a:r>
              <a:rPr lang="ko-KR" altLang="en-US" sz="1200" strike="sngStrike" dirty="0" err="1">
                <a:solidFill>
                  <a:srgbClr val="0000CC"/>
                </a:solidFill>
              </a:rPr>
              <a:t>선택시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간 겹침 문제 발생</a:t>
            </a:r>
            <a:endParaRPr lang="en-US" altLang="ko-KR" sz="1200" strike="sngStrike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/>
              <a:t>Mode </a:t>
            </a:r>
            <a:r>
              <a:rPr lang="ko-KR" altLang="en-US" sz="1200" strike="sngStrike" dirty="0" err="1"/>
              <a:t>변경시</a:t>
            </a:r>
            <a:r>
              <a:rPr lang="en-US" altLang="ko-KR" sz="1200" strike="sngStrike" dirty="0"/>
              <a:t> column checkbox </a:t>
            </a:r>
            <a:r>
              <a:rPr lang="ko-KR" altLang="en-US" sz="1200" strike="sngStrike" dirty="0"/>
              <a:t>초기화 도입</a:t>
            </a:r>
            <a:endParaRPr lang="en-US" altLang="ko-KR" sz="12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4. </a:t>
            </a:r>
            <a:r>
              <a:rPr lang="en-US" altLang="ko-KR" sz="1800" b="1" strike="sngStrike" dirty="0" err="1"/>
              <a:t>Resonable</a:t>
            </a:r>
            <a:r>
              <a:rPr lang="en-US" altLang="ko-KR" sz="1800" b="1" strike="sngStrike" dirty="0"/>
              <a:t> </a:t>
            </a:r>
            <a:r>
              <a:rPr lang="ko-KR" altLang="en-US" sz="1800" b="1" strike="sngStrike" dirty="0"/>
              <a:t>하기 위한 세부 로직 및 </a:t>
            </a:r>
            <a:r>
              <a:rPr lang="en-US" altLang="ko-KR" sz="1800" b="1" strike="sngStrike" dirty="0"/>
              <a:t>UI</a:t>
            </a:r>
            <a:r>
              <a:rPr lang="ko-KR" altLang="en-US" sz="1800" b="1" strike="sngStrike" dirty="0"/>
              <a:t> 수정 </a:t>
            </a:r>
            <a:r>
              <a:rPr lang="en-US" altLang="ko-KR" sz="1800" b="1" strike="sngStrike" dirty="0"/>
              <a:t>(</a:t>
            </a:r>
            <a:r>
              <a:rPr lang="ko-KR" altLang="en-US" sz="1800" b="1" strike="sngStrike" dirty="0"/>
              <a:t>발견 시 계속 수정 중</a:t>
            </a:r>
            <a:r>
              <a:rPr lang="en-US" altLang="ko-KR" sz="1800" b="1" strike="sngStrike" dirty="0"/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strike="sngStrike" dirty="0"/>
              <a:t>로직 단순화를 위한 </a:t>
            </a:r>
            <a:r>
              <a:rPr lang="en-US" altLang="ko-KR" sz="1400" strike="sngStrike" dirty="0"/>
              <a:t>Decomposition OFF </a:t>
            </a:r>
            <a:r>
              <a:rPr lang="ko-KR" altLang="en-US" sz="1400" strike="sngStrike" dirty="0"/>
              <a:t>기능 삭제</a:t>
            </a:r>
            <a:endParaRPr lang="en-US" altLang="ko-KR" sz="1400" strike="sngStrike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(~01.29)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(~02.09)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strike="sngStrike" dirty="0">
                <a:solidFill>
                  <a:srgbClr val="0000CC"/>
                </a:solidFill>
              </a:rPr>
              <a:t>Stationarity (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정상성 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Mode 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추가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/>
              <a:t>일반적인 시계열은 비정상성 데이터가 대부분</a:t>
            </a:r>
            <a:r>
              <a:rPr lang="en-US" altLang="ko-KR" sz="1600" strike="sngStrike" dirty="0"/>
              <a:t> -&gt; </a:t>
            </a:r>
            <a:r>
              <a:rPr lang="ko-KR" altLang="en-US" sz="1600" strike="sngStrike" dirty="0"/>
              <a:t>용이한 시계열 분석을 위한 정상성 체크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ko-KR" altLang="en-US" sz="1600" strike="sngStrike" dirty="0"/>
              <a:t>정상성 체크를 위한 </a:t>
            </a:r>
            <a:r>
              <a:rPr lang="en-US" altLang="ko-KR" sz="1600" strike="sngStrike" dirty="0"/>
              <a:t>log, diff </a:t>
            </a:r>
            <a:r>
              <a:rPr lang="ko-KR" altLang="en-US" sz="1600" strike="sngStrike" dirty="0"/>
              <a:t>기능 등 추가 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</a:t>
            </a:r>
            <a:r>
              <a:rPr lang="ko-KR" altLang="en-US" sz="1600" strike="sngStrike" dirty="0"/>
              <a:t>메뉴 </a:t>
            </a:r>
            <a:r>
              <a:rPr lang="en-US" altLang="ko-KR" sz="1600" strike="sngStrike" dirty="0"/>
              <a:t>/ STL &amp; Stationarity </a:t>
            </a:r>
            <a:r>
              <a:rPr lang="ko-KR" altLang="en-US" sz="1600" strike="sngStrike" dirty="0"/>
              <a:t>메뉴 로 재구성</a:t>
            </a:r>
            <a:endParaRPr lang="en-US" altLang="ko-KR" sz="1600" strike="sngStrike" dirty="0"/>
          </a:p>
          <a:p>
            <a:pPr>
              <a:buFontTx/>
              <a:buChar char="-"/>
            </a:pPr>
            <a:endParaRPr lang="en-US" altLang="ko-KR" sz="1800" strike="sngStrike" dirty="0"/>
          </a:p>
          <a:p>
            <a:pPr marL="0" indent="0">
              <a:buNone/>
            </a:pPr>
            <a:r>
              <a:rPr lang="en-US" altLang="ko-KR" sz="1800" strike="sngStrike" dirty="0"/>
              <a:t>2. </a:t>
            </a:r>
            <a:r>
              <a:rPr lang="ko-KR" altLang="en-US" sz="1800" strike="sngStrike" dirty="0"/>
              <a:t>전체 </a:t>
            </a:r>
            <a:r>
              <a:rPr lang="en-US" altLang="ko-KR" sz="1800" strike="sngStrike" dirty="0"/>
              <a:t>Merge </a:t>
            </a:r>
            <a:r>
              <a:rPr lang="ko-KR" altLang="en-US" sz="1800" strike="sngStrike" dirty="0"/>
              <a:t>및 </a:t>
            </a:r>
            <a:r>
              <a:rPr lang="en-US" altLang="ko-KR" sz="1800" strike="sngStrike" dirty="0"/>
              <a:t>Pull Request </a:t>
            </a:r>
            <a:r>
              <a:rPr lang="ko-KR" altLang="en-US" sz="1800" strike="sngStrike" dirty="0"/>
              <a:t>진행</a:t>
            </a:r>
            <a:endParaRPr lang="en-US" altLang="ko-KR" sz="18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&amp; STL &amp; Stationarity </a:t>
            </a:r>
            <a:r>
              <a:rPr lang="ko-KR" altLang="en-US" sz="1600" strike="sngStrike" dirty="0"/>
              <a:t>파트 </a:t>
            </a:r>
            <a:r>
              <a:rPr lang="en-US" altLang="ko-KR" sz="1600" strike="sngStrike" dirty="0"/>
              <a:t>+ Model</a:t>
            </a:r>
            <a:r>
              <a:rPr lang="ko-KR" altLang="en-US" sz="1600" strike="sngStrike" dirty="0"/>
              <a:t> </a:t>
            </a:r>
            <a:r>
              <a:rPr lang="en-US" altLang="ko-KR" sz="1600" strike="sngStrike" dirty="0"/>
              <a:t>Forecast </a:t>
            </a:r>
            <a:r>
              <a:rPr lang="ko-KR" altLang="en-US" sz="1600" strike="sngStrike" dirty="0"/>
              <a:t>파트  </a:t>
            </a:r>
            <a:r>
              <a:rPr lang="en-US" altLang="ko-KR" sz="1600" strike="sngStrike" dirty="0"/>
              <a:t>(</a:t>
            </a:r>
            <a:r>
              <a:rPr lang="ko-KR" altLang="en-US" sz="1600" strike="sngStrike" dirty="0"/>
              <a:t>완료</a:t>
            </a:r>
            <a:r>
              <a:rPr lang="en-US" altLang="ko-KR" sz="1600" strike="sngStrike" dirty="0"/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기존의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master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branch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로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merge </a:t>
            </a:r>
            <a:r>
              <a:rPr lang="en-US" altLang="ko-KR" sz="1600" strike="sngStrike" dirty="0"/>
              <a:t>(02.08 </a:t>
            </a:r>
            <a:r>
              <a:rPr lang="ko-KR" altLang="en-US" sz="1600" strike="sngStrike" dirty="0"/>
              <a:t>피드백 후 진행</a:t>
            </a:r>
            <a:r>
              <a:rPr lang="en-US" altLang="ko-KR" sz="1600" strike="sngStrike" dirty="0"/>
              <a:t>)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strike="sngStrike" dirty="0">
                <a:sym typeface="Wingdings" panose="05000000000000000000" pitchFamily="2" charset="2"/>
              </a:rPr>
              <a:t>3. KAMP 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시계열 예제 데이터로 사용 여부 적합</a:t>
            </a:r>
            <a:r>
              <a:rPr lang="en-US" altLang="ko-KR" sz="1800" strike="sngStrike" dirty="0">
                <a:sym typeface="Wingdings" panose="05000000000000000000" pitchFamily="2" charset="2"/>
              </a:rPr>
              <a:t>/</a:t>
            </a:r>
            <a:r>
              <a:rPr lang="ko-KR" altLang="en-US" sz="1800" strike="sngStrike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 이슈</a:t>
            </a:r>
            <a:endParaRPr lang="en-US" altLang="ko-KR" sz="18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KAMP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But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따라서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KAMP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등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모두 수치형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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strike="sngStrike" dirty="0" err="1">
                <a:sym typeface="Wingdings" panose="05000000000000000000" pitchFamily="2" charset="2"/>
              </a:rPr>
              <a:t>Groupyby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후 사용가능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36259-2E77-4626-B6A1-E07AFDCE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18" y="991865"/>
            <a:ext cx="6799898" cy="57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68396"/>
              </p:ext>
            </p:extLst>
          </p:nvPr>
        </p:nvGraphicFramePr>
        <p:xfrm>
          <a:off x="781901" y="2272260"/>
          <a:ext cx="9331361" cy="17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적합 여부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메시지박스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 및 다양한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TimeSeries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옵션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&amp; Stationarity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시계열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분석 및 정상성 여부 확인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559334"/>
                  </a:ext>
                </a:extLst>
              </a:tr>
              <a:tr h="417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860623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95379" y="4208185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프레임워크의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</a:t>
            </a:r>
            <a:r>
              <a:rPr lang="ko-KR" altLang="en-US" b="1" dirty="0">
                <a:solidFill>
                  <a:srgbClr val="0000CC"/>
                </a:solidFill>
              </a:rPr>
              <a:t>기능 정의 및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D0C52-EA40-49DF-AE4D-8A9EFEC4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19830" r="62500" b="59273"/>
          <a:stretch/>
        </p:blipFill>
        <p:spPr>
          <a:xfrm>
            <a:off x="781901" y="4649560"/>
            <a:ext cx="9331361" cy="20652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E4B259-D49E-4E28-BDEE-A1309F7D9090}"/>
              </a:ext>
            </a:extLst>
          </p:cNvPr>
          <p:cNvSpPr/>
          <p:nvPr/>
        </p:nvSpPr>
        <p:spPr>
          <a:xfrm>
            <a:off x="6097060" y="1402276"/>
            <a:ext cx="5572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STL: Seasonal Trend decomposition using Loess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Loess: a method for estimating nonlinear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7290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450" y="2128497"/>
          <a:ext cx="11497594" cy="422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여러 개가 나타나지만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 해가며 사용 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기타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Datetime index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19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시계열 데이터란</a:t>
            </a:r>
            <a:r>
              <a:rPr lang="en-US" altLang="ko-KR" sz="1400" dirty="0"/>
              <a:t>? </a:t>
            </a:r>
            <a:r>
              <a:rPr lang="ko-KR" altLang="en-US" sz="1400" dirty="0"/>
              <a:t>시간이라는 기준을 토대로 일련의 순차적으로 기록된 데이터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다양한 시계열 데이터 형태 </a:t>
            </a:r>
            <a:r>
              <a:rPr lang="en-US" altLang="ko-KR" dirty="0"/>
              <a:t>Case </a:t>
            </a:r>
            <a:r>
              <a:rPr lang="ko-KR" altLang="en-US" dirty="0"/>
              <a:t>조사 및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92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4781036" y="4284246"/>
            <a:ext cx="3539416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4387243"/>
            <a:ext cx="4181445" cy="165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3792835"/>
            <a:ext cx="4425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4731965" y="3750055"/>
            <a:ext cx="435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Duplicated data in a column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/>
              <a:t>- B_company-B_20200818_R1_1.csv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35" y="5654392"/>
            <a:ext cx="353941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4686245" y="539097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781036" y="1366034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8" y="1717027"/>
            <a:ext cx="2753581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international-airline-passengers.csv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8659425" cy="1834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204611" y="3665554"/>
            <a:ext cx="8606880" cy="306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3" y="3234735"/>
            <a:ext cx="645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781035" y="1704520"/>
            <a:ext cx="3539417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9517068" y="4355142"/>
            <a:ext cx="240739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추가적 </a:t>
            </a:r>
            <a:r>
              <a:rPr lang="en-US" altLang="ko-KR" sz="1600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en-US" altLang="ko-KR" sz="1600" dirty="0" err="1"/>
              <a:t>groupby</a:t>
            </a:r>
            <a:r>
              <a:rPr lang="en-US" altLang="ko-KR" sz="1600" dirty="0"/>
              <a:t>, melt, merge)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사용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DFFB08-4B97-4E00-87BF-4F0BBEC947F1}"/>
              </a:ext>
            </a:extLst>
          </p:cNvPr>
          <p:cNvSpPr/>
          <p:nvPr/>
        </p:nvSpPr>
        <p:spPr>
          <a:xfrm>
            <a:off x="4590523" y="3728415"/>
            <a:ext cx="4106409" cy="29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A30C794-CFAD-4CBA-9B8D-A252EA43685B}"/>
              </a:ext>
            </a:extLst>
          </p:cNvPr>
          <p:cNvSpPr/>
          <p:nvPr/>
        </p:nvSpPr>
        <p:spPr>
          <a:xfrm>
            <a:off x="8962338" y="4117381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CCFB-A080-40E6-A0FE-297336C17A75}"/>
              </a:ext>
            </a:extLst>
          </p:cNvPr>
          <p:cNvSpPr txBox="1"/>
          <p:nvPr/>
        </p:nvSpPr>
        <p:spPr>
          <a:xfrm>
            <a:off x="9923995" y="2162951"/>
            <a:ext cx="171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즉시 사용 가능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49E0FF8-729F-42A2-A06B-5002F6BE86E7}"/>
              </a:ext>
            </a:extLst>
          </p:cNvPr>
          <p:cNvSpPr/>
          <p:nvPr/>
        </p:nvSpPr>
        <p:spPr>
          <a:xfrm>
            <a:off x="9050263" y="1491403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B3FBE0C-BC8E-4083-A386-BF94073DD55A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부적합 유형 </a:t>
            </a:r>
            <a:r>
              <a:rPr lang="en-US" altLang="ko-KR" sz="3200" b="1" dirty="0"/>
              <a:t>– </a:t>
            </a:r>
            <a:r>
              <a:rPr lang="ko-KR" altLang="en-US" sz="3200" dirty="0"/>
              <a:t>추가적 </a:t>
            </a:r>
            <a:r>
              <a:rPr lang="en-US" altLang="ko-KR" sz="3200" dirty="0"/>
              <a:t>Preprocessing </a:t>
            </a:r>
            <a:r>
              <a:rPr lang="ko-KR" altLang="en-US" sz="3200" dirty="0"/>
              <a:t>정의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2232B-BF5F-49F3-AD37-0B3E08A4097A}"/>
              </a:ext>
            </a:extLst>
          </p:cNvPr>
          <p:cNvSpPr txBox="1"/>
          <p:nvPr/>
        </p:nvSpPr>
        <p:spPr>
          <a:xfrm>
            <a:off x="9517068" y="4355142"/>
            <a:ext cx="240739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추가적 </a:t>
            </a:r>
            <a:r>
              <a:rPr lang="en-US" altLang="ko-KR" sz="1600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en-US" altLang="ko-KR" sz="1600" dirty="0" err="1"/>
              <a:t>groupby</a:t>
            </a:r>
            <a:r>
              <a:rPr lang="en-US" altLang="ko-KR" sz="1600" dirty="0"/>
              <a:t>, melt, merge)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사용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5670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5925244" y="3405911"/>
            <a:ext cx="291684" cy="362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>
            <a:off x="5912757" y="4431934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35" y="3957442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372729" y="936126"/>
            <a:ext cx="8765111" cy="152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적합한 경우 </a:t>
            </a:r>
            <a:r>
              <a:rPr lang="en-US" altLang="ko-KR" b="1" dirty="0">
                <a:solidFill>
                  <a:srgbClr val="0000CC"/>
                </a:solidFill>
              </a:rPr>
              <a:t>Index </a:t>
            </a:r>
            <a:r>
              <a:rPr lang="ko-KR" altLang="en-US" b="1" dirty="0">
                <a:solidFill>
                  <a:srgbClr val="0000CC"/>
                </a:solidFill>
              </a:rPr>
              <a:t>자동 </a:t>
            </a:r>
            <a:r>
              <a:rPr lang="en-US" altLang="ko-KR" b="1" dirty="0">
                <a:solidFill>
                  <a:srgbClr val="0000CC"/>
                </a:solidFill>
              </a:rPr>
              <a:t>Datetime </a:t>
            </a:r>
            <a:r>
              <a:rPr lang="ko-KR" altLang="en-US" b="1" dirty="0">
                <a:solidFill>
                  <a:srgbClr val="0000CC"/>
                </a:solidFill>
              </a:rPr>
              <a:t>변환 및 다음 </a:t>
            </a:r>
            <a:r>
              <a:rPr lang="en-US" altLang="ko-KR" b="1" dirty="0">
                <a:solidFill>
                  <a:srgbClr val="0000CC"/>
                </a:solidFill>
              </a:rPr>
              <a:t>Process </a:t>
            </a:r>
            <a:r>
              <a:rPr lang="ko-KR" altLang="en-US" b="1" dirty="0">
                <a:solidFill>
                  <a:srgbClr val="0000CC"/>
                </a:solidFill>
              </a:rPr>
              <a:t>진행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Date </a:t>
            </a:r>
            <a:r>
              <a:rPr lang="ko-KR" altLang="en-US" sz="1400" dirty="0"/>
              <a:t>타입이 여러 열에 나눠져 나타난 경우 </a:t>
            </a:r>
            <a:r>
              <a:rPr lang="en-US" altLang="ko-KR" sz="1400" b="1" dirty="0">
                <a:solidFill>
                  <a:srgbClr val="0000CC"/>
                </a:solidFill>
              </a:rPr>
              <a:t>(Divided into several columns)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 컬럼에 중복된 경우가 있는 경우 </a:t>
            </a:r>
            <a:r>
              <a:rPr lang="en-US" altLang="ko-KR" sz="14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883F27-902D-4D3A-B9BB-9D09F20BD82B}"/>
              </a:ext>
            </a:extLst>
          </p:cNvPr>
          <p:cNvSpPr/>
          <p:nvPr/>
        </p:nvSpPr>
        <p:spPr>
          <a:xfrm>
            <a:off x="7265609" y="5311258"/>
            <a:ext cx="34452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00CC"/>
                </a:solidFill>
              </a:rPr>
              <a:t>데이터 부적합시 다른 데이터 사용 </a:t>
            </a:r>
            <a:r>
              <a:rPr lang="en-US" altLang="ko-KR" sz="1200" b="1" dirty="0">
                <a:solidFill>
                  <a:srgbClr val="0000CC"/>
                </a:solidFill>
              </a:rPr>
              <a:t>or </a:t>
            </a:r>
            <a:r>
              <a:rPr lang="ko-KR" altLang="en-US" sz="1200" b="1" dirty="0">
                <a:solidFill>
                  <a:srgbClr val="0000CC"/>
                </a:solidFill>
              </a:rPr>
              <a:t>추가적인 </a:t>
            </a:r>
            <a:r>
              <a:rPr lang="en-US" altLang="ko-KR" sz="1200" b="1" dirty="0">
                <a:solidFill>
                  <a:srgbClr val="0000CC"/>
                </a:solidFill>
              </a:rPr>
              <a:t>Preprocessing </a:t>
            </a:r>
            <a:r>
              <a:rPr lang="ko-KR" altLang="en-US" sz="1200" b="1" dirty="0">
                <a:solidFill>
                  <a:srgbClr val="0000CC"/>
                </a:solidFill>
              </a:rPr>
              <a:t>요청 메시지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995F862-EB9C-47C8-A34D-3882650908B9}"/>
              </a:ext>
            </a:extLst>
          </p:cNvPr>
          <p:cNvSpPr/>
          <p:nvPr/>
        </p:nvSpPr>
        <p:spPr>
          <a:xfrm rot="19797451">
            <a:off x="5912757" y="5425003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37B8D-A0DD-4B7B-9F0C-028EF140F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t="11905" r="68335" b="68580"/>
          <a:stretch/>
        </p:blipFill>
        <p:spPr>
          <a:xfrm>
            <a:off x="1371926" y="2662040"/>
            <a:ext cx="4183060" cy="1231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DCED1-1BF2-4BDF-A32C-EFECE6DA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t="11744" r="69521" b="68741"/>
          <a:stretch/>
        </p:blipFill>
        <p:spPr>
          <a:xfrm>
            <a:off x="1370886" y="3999307"/>
            <a:ext cx="4183060" cy="1338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6806-4C3E-4FD7-BC8D-AD107D5CC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1" t="11272" r="72523" b="69213"/>
          <a:stretch/>
        </p:blipFill>
        <p:spPr>
          <a:xfrm>
            <a:off x="1370886" y="5443706"/>
            <a:ext cx="4183060" cy="11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777D-0A92-40F8-8604-23420679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59" y="3865911"/>
            <a:ext cx="5877097" cy="2787118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</a:t>
            </a:r>
            <a:r>
              <a:rPr lang="ko-KR" altLang="en-US" sz="3200" b="1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5" y="1598530"/>
            <a:ext cx="5759978" cy="464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CC"/>
                </a:solidFill>
              </a:rPr>
              <a:t>X</a:t>
            </a:r>
            <a:r>
              <a:rPr lang="ko-KR" altLang="en-US" sz="1400" b="1" dirty="0">
                <a:solidFill>
                  <a:srgbClr val="0000CC"/>
                </a:solidFill>
              </a:rPr>
              <a:t>축은 </a:t>
            </a:r>
            <a:r>
              <a:rPr lang="en-US" altLang="ko-KR" sz="1400" b="1" dirty="0">
                <a:solidFill>
                  <a:srgbClr val="0000CC"/>
                </a:solidFill>
              </a:rPr>
              <a:t>datetime </a:t>
            </a:r>
            <a:r>
              <a:rPr lang="ko-KR" altLang="en-US" sz="1400" b="1" dirty="0">
                <a:solidFill>
                  <a:srgbClr val="0000CC"/>
                </a:solidFill>
              </a:rPr>
              <a:t>형만</a:t>
            </a:r>
            <a:r>
              <a:rPr lang="en-US" altLang="ko-KR" sz="1400" b="1" dirty="0">
                <a:solidFill>
                  <a:srgbClr val="0000CC"/>
                </a:solidFill>
              </a:rPr>
              <a:t>, Y</a:t>
            </a:r>
            <a:r>
              <a:rPr lang="ko-KR" altLang="en-US" sz="14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400" dirty="0"/>
              <a:t>표현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Input box</a:t>
            </a:r>
            <a:r>
              <a:rPr lang="ko-KR" altLang="en-US" sz="1400" dirty="0"/>
              <a:t>를 통한 숫자 입력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milliseconds, seconds, minutes, hours, days, months, years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Sum, Mean, Median, Max, Min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메뉴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671459" y="5233827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6920782" y="5233827"/>
            <a:ext cx="773149" cy="71074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83353" y="4938369"/>
            <a:ext cx="124004" cy="295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21024" y="4788810"/>
            <a:ext cx="175096" cy="44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911800D-6B9C-477D-BAA8-2CC26CA9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44" y="1006297"/>
            <a:ext cx="5837184" cy="2559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3BAB7-D889-47D3-883E-631C3437BF5A}"/>
              </a:ext>
            </a:extLst>
          </p:cNvPr>
          <p:cNvSpPr txBox="1"/>
          <p:nvPr/>
        </p:nvSpPr>
        <p:spPr>
          <a:xfrm>
            <a:off x="7849289" y="3547816"/>
            <a:ext cx="370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단일 </a:t>
            </a:r>
            <a:r>
              <a:rPr lang="en-US" altLang="ko-KR" sz="1200" dirty="0"/>
              <a:t>Column</a:t>
            </a:r>
            <a:r>
              <a:rPr lang="ko-KR" altLang="en-US" sz="1200" dirty="0"/>
              <a:t> </a:t>
            </a:r>
            <a:r>
              <a:rPr lang="en-US" altLang="ko-KR" sz="1200" dirty="0"/>
              <a:t>View / airpassengers.csv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4C315-A165-40AE-AD92-16BA8AEB3917}"/>
              </a:ext>
            </a:extLst>
          </p:cNvPr>
          <p:cNvSpPr txBox="1"/>
          <p:nvPr/>
        </p:nvSpPr>
        <p:spPr>
          <a:xfrm>
            <a:off x="8786551" y="6617934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멀티 </a:t>
            </a:r>
            <a:r>
              <a:rPr lang="en-US" altLang="ko-KR" sz="1200" dirty="0"/>
              <a:t>Column View 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34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(1/3)</a:t>
            </a:r>
            <a:endParaRPr lang="ko-KR" altLang="en-US" sz="3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7A21-2A70-43FF-A794-72D6C4AE0EFA}"/>
              </a:ext>
            </a:extLst>
          </p:cNvPr>
          <p:cNvSpPr txBox="1"/>
          <p:nvPr/>
        </p:nvSpPr>
        <p:spPr>
          <a:xfrm>
            <a:off x="8873699" y="6498331"/>
            <a:ext cx="99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- 1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A2482-9DBF-401B-866F-450318132D4F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257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D122D-4D98-4767-A812-6063B285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89" y="990341"/>
            <a:ext cx="5934122" cy="54187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AD66D7-7657-47BE-9EE7-D5A291463063}"/>
              </a:ext>
            </a:extLst>
          </p:cNvPr>
          <p:cNvSpPr/>
          <p:nvPr/>
        </p:nvSpPr>
        <p:spPr>
          <a:xfrm>
            <a:off x="6197687" y="3322193"/>
            <a:ext cx="1267141" cy="88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61A1C-3C1A-40A8-85C7-DE60EA43F03B}"/>
              </a:ext>
            </a:extLst>
          </p:cNvPr>
          <p:cNvSpPr txBox="1"/>
          <p:nvPr/>
        </p:nvSpPr>
        <p:spPr>
          <a:xfrm>
            <a:off x="106136" y="6419143"/>
            <a:ext cx="483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분산이 일정하지 않음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로그 변환 진행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538638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26534</TotalTime>
  <Words>2080</Words>
  <Application>Microsoft Office PowerPoint</Application>
  <PresentationFormat>와이드스크린</PresentationFormat>
  <Paragraphs>262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굴림</vt:lpstr>
      <vt:lpstr>Arial</vt:lpstr>
      <vt:lpstr>Wingdings</vt:lpstr>
      <vt:lpstr>맑은 고딕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SMKim</cp:lastModifiedBy>
  <cp:revision>689</cp:revision>
  <dcterms:created xsi:type="dcterms:W3CDTF">2018-01-27T07:50:02Z</dcterms:created>
  <dcterms:modified xsi:type="dcterms:W3CDTF">2021-02-24T10:23:46Z</dcterms:modified>
</cp:coreProperties>
</file>